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2" r:id="rId6"/>
    <p:sldId id="265" r:id="rId7"/>
    <p:sldId id="260" r:id="rId8"/>
    <p:sldId id="261"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15/03/1439</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808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15/03/1439</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6311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15/03/1439</a:t>
            </a:fld>
            <a:endParaRPr lang="ar-SA"/>
          </a:p>
        </p:txBody>
      </p:sp>
      <p:sp>
        <p:nvSpPr>
          <p:cNvPr id="5" name="Footer Placeholder 4"/>
          <p:cNvSpPr>
            <a:spLocks noGrp="1"/>
          </p:cNvSpPr>
          <p:nvPr>
            <p:ph type="ftr" sz="quarter" idx="11"/>
          </p:nvPr>
        </p:nvSpPr>
        <p:spPr/>
        <p:txBody>
          <a:bodyPr/>
          <a:lstStyle/>
          <a:p>
            <a:endParaRPr lang="ar-S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B34F065-1154-456A-91E3-76DE8E75E17B}" type="slidenum">
              <a:rPr lang="ar-SA" smtClean="0"/>
              <a:t>‹#›</a:t>
            </a:fld>
            <a:endParaRPr lang="ar-S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4500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15/03/1439</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12803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15/03/1439</a:t>
            </a:fld>
            <a:endParaRPr lang="ar-SA"/>
          </a:p>
        </p:txBody>
      </p:sp>
      <p:sp>
        <p:nvSpPr>
          <p:cNvPr id="6" name="Footer Placeholder 5"/>
          <p:cNvSpPr>
            <a:spLocks noGrp="1"/>
          </p:cNvSpPr>
          <p:nvPr>
            <p:ph type="ftr" sz="quarter" idx="11"/>
          </p:nvPr>
        </p:nvSpPr>
        <p:spPr/>
        <p:txBody>
          <a:bodyPr/>
          <a:lstStyle/>
          <a:p>
            <a:endParaRPr lang="ar-S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3008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15/03/1439</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13698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15/03/1439</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06645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15/03/1439</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52837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15/03/1439</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03757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15/03/1439</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34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15/03/1439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4208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15/03/1439</a:t>
            </a:fld>
            <a:endParaRPr lang="ar-SA"/>
          </a:p>
        </p:txBody>
      </p:sp>
      <p:sp>
        <p:nvSpPr>
          <p:cNvPr id="8" name="Footer Placeholder 7"/>
          <p:cNvSpPr>
            <a:spLocks noGrp="1"/>
          </p:cNvSpPr>
          <p:nvPr>
            <p:ph type="ftr" sz="quarter" idx="11"/>
          </p:nvPr>
        </p:nvSpPr>
        <p:spPr/>
        <p:txBody>
          <a:bodyPr/>
          <a:lstStyle/>
          <a:p>
            <a:endParaRPr lang="ar-S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3390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15/03/1439</a:t>
            </a:fld>
            <a:endParaRPr lang="ar-SA"/>
          </a:p>
        </p:txBody>
      </p:sp>
      <p:sp>
        <p:nvSpPr>
          <p:cNvPr id="4" name="Footer Placeholder 3"/>
          <p:cNvSpPr>
            <a:spLocks noGrp="1"/>
          </p:cNvSpPr>
          <p:nvPr>
            <p:ph type="ftr" sz="quarter" idx="11"/>
          </p:nvPr>
        </p:nvSpPr>
        <p:spPr/>
        <p:txBody>
          <a:bodyPr/>
          <a:lstStyle/>
          <a:p>
            <a:endParaRPr lang="ar-S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92000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15/03/1439</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29780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15/03/1439</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9126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15/03/1439</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1107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B8ABB09-4A1D-463E-8065-109CC2B7EFAA}" type="datetimeFigureOut">
              <a:rPr lang="ar-SA" smtClean="0"/>
              <a:t>15/03/1439</a:t>
            </a:fld>
            <a:endParaRPr lang="ar-S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174911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76672"/>
            <a:ext cx="8064896" cy="3050623"/>
          </a:xfrm>
        </p:spPr>
        <p:txBody>
          <a:bodyPr>
            <a:normAutofit fontScale="90000"/>
          </a:bodyPr>
          <a:lstStyle/>
          <a:p>
            <a:pPr algn="ctr"/>
            <a:r>
              <a:rPr lang="en-US" sz="3600" b="1" i="1" dirty="0">
                <a:solidFill>
                  <a:srgbClr val="FF0000"/>
                </a:solidFill>
              </a:rPr>
              <a:t/>
            </a:r>
            <a:br>
              <a:rPr lang="en-US" sz="3600" b="1" i="1" dirty="0">
                <a:solidFill>
                  <a:srgbClr val="FF0000"/>
                </a:solidFill>
              </a:rPr>
            </a:br>
            <a:r>
              <a:rPr lang="en-US" sz="3600" b="1" i="1" dirty="0">
                <a:solidFill>
                  <a:srgbClr val="FF0000"/>
                </a:solidFill>
              </a:rPr>
              <a:t/>
            </a:r>
            <a:br>
              <a:rPr lang="en-US" sz="3600" b="1" i="1" dirty="0">
                <a:solidFill>
                  <a:srgbClr val="FF0000"/>
                </a:solidFill>
              </a:rPr>
            </a:br>
            <a:r>
              <a:rPr lang="ar-EG" sz="3600" b="1" i="1" dirty="0">
                <a:solidFill>
                  <a:srgbClr val="FF0000"/>
                </a:solidFill>
              </a:rPr>
              <a:t> </a:t>
            </a:r>
            <a:r>
              <a:rPr lang="en-US" sz="3600" b="1" i="1" u="sng" dirty="0" smtClean="0">
                <a:solidFill>
                  <a:srgbClr val="002060"/>
                </a:solidFill>
              </a:rPr>
              <a:t>Single </a:t>
            </a:r>
            <a:r>
              <a:rPr lang="en-US" sz="3600" b="1" i="1" u="sng" dirty="0">
                <a:solidFill>
                  <a:srgbClr val="002060"/>
                </a:solidFill>
              </a:rPr>
              <a:t>prophylactic antibiotic dose versus no prophylaxis in simple clean operative procedures in pediatrics</a:t>
            </a:r>
            <a:r>
              <a:rPr lang="en-US" sz="3600" b="1" dirty="0"/>
              <a:t/>
            </a:r>
            <a:br>
              <a:rPr lang="en-US" sz="3600" b="1" dirty="0"/>
            </a:br>
            <a:endParaRPr lang="en-US" sz="3600" i="1" dirty="0">
              <a:solidFill>
                <a:schemeClr val="tx2"/>
              </a:solidFill>
            </a:endParaRPr>
          </a:p>
        </p:txBody>
      </p:sp>
      <p:sp>
        <p:nvSpPr>
          <p:cNvPr id="3" name="عنوان فرعي 2"/>
          <p:cNvSpPr>
            <a:spLocks noGrp="1"/>
          </p:cNvSpPr>
          <p:nvPr>
            <p:ph type="subTitle" idx="1"/>
          </p:nvPr>
        </p:nvSpPr>
        <p:spPr>
          <a:xfrm rot="10800000" flipV="1">
            <a:off x="1403648" y="3717032"/>
            <a:ext cx="6912768" cy="2880320"/>
          </a:xfrm>
        </p:spPr>
        <p:txBody>
          <a:bodyPr>
            <a:normAutofit fontScale="92500" lnSpcReduction="20000"/>
          </a:bodyPr>
          <a:lstStyle/>
          <a:p>
            <a:pPr algn="ctr"/>
            <a:r>
              <a:rPr lang="en-US" sz="3200" b="1" u="sng" dirty="0">
                <a:solidFill>
                  <a:schemeClr val="tx1"/>
                </a:solidFill>
              </a:rPr>
              <a:t>By</a:t>
            </a:r>
            <a:r>
              <a:rPr lang="en-US" b="1" i="1" dirty="0">
                <a:solidFill>
                  <a:schemeClr val="tx1"/>
                </a:solidFill>
                <a:latin typeface="Andalus" pitchFamily="18" charset="-78"/>
                <a:cs typeface="Andalus" pitchFamily="18" charset="-78"/>
              </a:rPr>
              <a:t/>
            </a:r>
            <a:br>
              <a:rPr lang="en-US" b="1" i="1" dirty="0">
                <a:solidFill>
                  <a:schemeClr val="tx1"/>
                </a:solidFill>
                <a:latin typeface="Andalus" pitchFamily="18" charset="-78"/>
                <a:cs typeface="Andalus" pitchFamily="18" charset="-78"/>
              </a:rPr>
            </a:br>
            <a:endParaRPr lang="en-US" b="1" i="1" dirty="0">
              <a:solidFill>
                <a:schemeClr val="tx1"/>
              </a:solidFill>
              <a:latin typeface="Andalus" pitchFamily="18" charset="-78"/>
              <a:cs typeface="Andalus" pitchFamily="18" charset="-78"/>
            </a:endParaRPr>
          </a:p>
          <a:p>
            <a:pPr algn="ctr"/>
            <a:r>
              <a:rPr lang="en-US" sz="4300" b="1" u="sng" dirty="0" err="1" smtClean="0">
                <a:solidFill>
                  <a:srgbClr val="C00000"/>
                </a:solidFill>
              </a:rPr>
              <a:t>Abdelbaset</a:t>
            </a:r>
            <a:r>
              <a:rPr lang="en-US" sz="4300" b="1" u="sng" dirty="0" smtClean="0">
                <a:solidFill>
                  <a:srgbClr val="C00000"/>
                </a:solidFill>
              </a:rPr>
              <a:t> </a:t>
            </a:r>
            <a:r>
              <a:rPr lang="en-US" sz="4300" b="1" u="sng" dirty="0" err="1">
                <a:solidFill>
                  <a:srgbClr val="C00000"/>
                </a:solidFill>
              </a:rPr>
              <a:t>A.Ahmed</a:t>
            </a:r>
            <a:r>
              <a:rPr lang="en-US" sz="3200" b="1" dirty="0">
                <a:solidFill>
                  <a:schemeClr val="tx1"/>
                </a:solidFill>
              </a:rPr>
              <a:t/>
            </a:r>
            <a:br>
              <a:rPr lang="en-US" sz="3200" b="1" dirty="0">
                <a:solidFill>
                  <a:schemeClr val="tx1"/>
                </a:solidFill>
              </a:rPr>
            </a:br>
            <a:r>
              <a:rPr lang="en-US" sz="3200" b="1" i="1" dirty="0" smtClean="0">
                <a:solidFill>
                  <a:schemeClr val="tx1"/>
                </a:solidFill>
              </a:rPr>
              <a:t>Assistant </a:t>
            </a:r>
            <a:r>
              <a:rPr lang="en-US" sz="3200" b="1" i="1" dirty="0">
                <a:solidFill>
                  <a:schemeClr val="tx1"/>
                </a:solidFill>
              </a:rPr>
              <a:t>lecturer of pediatric surgery </a:t>
            </a:r>
            <a:br>
              <a:rPr lang="en-US" sz="3200" b="1" i="1" dirty="0">
                <a:solidFill>
                  <a:schemeClr val="tx1"/>
                </a:solidFill>
              </a:rPr>
            </a:br>
            <a:r>
              <a:rPr lang="ar-EG" sz="3200" b="1" i="1" dirty="0">
                <a:solidFill>
                  <a:schemeClr val="tx1"/>
                </a:solidFill>
              </a:rPr>
              <a:t> </a:t>
            </a:r>
            <a:r>
              <a:rPr lang="en-US" sz="3200" b="1" i="1" dirty="0" err="1">
                <a:solidFill>
                  <a:schemeClr val="tx1"/>
                </a:solidFill>
              </a:rPr>
              <a:t>Sohag</a:t>
            </a:r>
            <a:r>
              <a:rPr lang="en-US" sz="3200" b="1" i="1" dirty="0">
                <a:solidFill>
                  <a:schemeClr val="tx1"/>
                </a:solidFill>
              </a:rPr>
              <a:t> university, Egypt</a:t>
            </a:r>
            <a:r>
              <a:rPr lang="ar-EG" sz="3200" b="1" i="1" dirty="0">
                <a:solidFill>
                  <a:schemeClr val="tx1"/>
                </a:solidFill>
              </a:rPr>
              <a:t/>
            </a:r>
            <a:br>
              <a:rPr lang="ar-EG" sz="3200" b="1" i="1" dirty="0">
                <a:solidFill>
                  <a:schemeClr val="tx1"/>
                </a:solidFill>
              </a:rPr>
            </a:br>
            <a:r>
              <a:rPr lang="en-US" sz="3200" b="1" i="1" dirty="0">
                <a:solidFill>
                  <a:schemeClr val="tx1"/>
                </a:solidFill>
              </a:rPr>
              <a:t>2017</a:t>
            </a:r>
            <a:endParaRPr lang="ar-EG" sz="3200" b="1" dirty="0">
              <a:solidFill>
                <a:schemeClr val="tx1"/>
              </a:solidFill>
            </a:endParaRPr>
          </a:p>
        </p:txBody>
      </p:sp>
      <p:sp>
        <p:nvSpPr>
          <p:cNvPr id="4" name="AutoShape 2" descr="International Colorectal WorkshopEPSA"/>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5" name="AutoShape 4" descr="جامعة سوهاج - ويكيبيديا، الموسوعة الحرة"/>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01067"/>
            <a:ext cx="1524000" cy="1239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7546" y="69072"/>
            <a:ext cx="1524000" cy="127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3220395"/>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u="sng" dirty="0">
                <a:solidFill>
                  <a:srgbClr val="002060"/>
                </a:solidFill>
              </a:rPr>
              <a:t>Introduction</a:t>
            </a:r>
            <a:endParaRPr lang="ar-EG" b="1" u="sng" dirty="0">
              <a:solidFill>
                <a:srgbClr val="002060"/>
              </a:solidFill>
            </a:endParaRPr>
          </a:p>
        </p:txBody>
      </p:sp>
      <p:sp>
        <p:nvSpPr>
          <p:cNvPr id="3" name="عنصر نائب للمحتوى 2"/>
          <p:cNvSpPr>
            <a:spLocks noGrp="1"/>
          </p:cNvSpPr>
          <p:nvPr>
            <p:ph idx="1"/>
          </p:nvPr>
        </p:nvSpPr>
        <p:spPr>
          <a:xfrm>
            <a:off x="395536" y="1412776"/>
            <a:ext cx="8436768" cy="5256584"/>
          </a:xfrm>
        </p:spPr>
        <p:txBody>
          <a:bodyPr>
            <a:normAutofit/>
          </a:bodyPr>
          <a:lstStyle/>
          <a:p>
            <a:pPr algn="l" rtl="0"/>
            <a:endParaRPr lang="en-US" dirty="0">
              <a:solidFill>
                <a:schemeClr val="tx1"/>
              </a:solidFill>
            </a:endParaRPr>
          </a:p>
          <a:p>
            <a:pPr algn="l" rtl="0"/>
            <a:r>
              <a:rPr lang="en-US" b="1" dirty="0">
                <a:solidFill>
                  <a:schemeClr val="tx1"/>
                </a:solidFill>
              </a:rPr>
              <a:t>Different studies underline the use of pre-operative antibiotic prophylaxis in clean surgeries. </a:t>
            </a:r>
          </a:p>
          <a:p>
            <a:pPr algn="l" rtl="0"/>
            <a:r>
              <a:rPr lang="en-US" b="1" dirty="0">
                <a:solidFill>
                  <a:schemeClr val="tx1"/>
                </a:solidFill>
              </a:rPr>
              <a:t>Prophylaxis antibiotics is considered optional for most </a:t>
            </a:r>
            <a:endParaRPr lang="ar-EG" b="1" dirty="0">
              <a:solidFill>
                <a:schemeClr val="tx1"/>
              </a:solidFill>
            </a:endParaRPr>
          </a:p>
          <a:p>
            <a:pPr marL="0" indent="0" algn="l" rtl="0">
              <a:buNone/>
            </a:pPr>
            <a:r>
              <a:rPr lang="en-US" b="1" dirty="0">
                <a:solidFill>
                  <a:schemeClr val="tx1"/>
                </a:solidFill>
              </a:rPr>
              <a:t>     clean procedures.</a:t>
            </a:r>
          </a:p>
          <a:p>
            <a:pPr algn="l" rtl="0"/>
            <a:r>
              <a:rPr lang="en-US" b="1" dirty="0">
                <a:solidFill>
                  <a:schemeClr val="tx1"/>
                </a:solidFill>
              </a:rPr>
              <a:t> Most of the pediatric surgeon use perioperative prophylactic antibiotic in this clean procedure because of fear of infection in their mind.</a:t>
            </a:r>
          </a:p>
          <a:p>
            <a:pPr algn="l" rtl="0"/>
            <a:r>
              <a:rPr lang="en-US" b="1" dirty="0">
                <a:solidFill>
                  <a:schemeClr val="tx1"/>
                </a:solidFill>
              </a:rPr>
              <a:t>Nowadays, antimicrobial resistance is on the rise which  caused by misusing of antibiotic, so antibiotic resistance can be prevented by stopping misuse of antibiotic  and only use antibiotics when needed also Narrow-spectrum antibiotics are preferred over broad-spectrum </a:t>
            </a:r>
          </a:p>
          <a:p>
            <a:pPr marL="0" indent="0" algn="l" rtl="0">
              <a:buNone/>
            </a:pPr>
            <a:r>
              <a:rPr lang="en-US" b="1" dirty="0">
                <a:solidFill>
                  <a:schemeClr val="tx1"/>
                </a:solidFill>
              </a:rPr>
              <a:t>     antibiotics when possible</a:t>
            </a:r>
            <a:r>
              <a:rPr lang="en-US" dirty="0">
                <a:solidFill>
                  <a:schemeClr val="tx1"/>
                </a:solidFill>
              </a:rPr>
              <a:t>.</a:t>
            </a:r>
            <a:endParaRPr lang="en-US" b="1"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44624"/>
            <a:ext cx="1524000" cy="1236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4624"/>
            <a:ext cx="1524000" cy="1236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ستطيل 5"/>
          <p:cNvSpPr/>
          <p:nvPr/>
        </p:nvSpPr>
        <p:spPr>
          <a:xfrm>
            <a:off x="395536" y="6053575"/>
            <a:ext cx="8568952" cy="307777"/>
          </a:xfrm>
          <a:prstGeom prst="rect">
            <a:avLst/>
          </a:prstGeom>
        </p:spPr>
        <p:txBody>
          <a:bodyPr wrap="square">
            <a:spAutoFit/>
          </a:bodyPr>
          <a:lstStyle/>
          <a:p>
            <a:r>
              <a:rPr lang="en-US" sz="1400" b="1" dirty="0"/>
              <a:t> </a:t>
            </a:r>
            <a:r>
              <a:rPr lang="en-US" sz="1400" b="1" i="1" dirty="0"/>
              <a:t>"Review on Antimicrobial Resistance</a:t>
            </a:r>
            <a:r>
              <a:rPr lang="en-US" sz="1400" b="1" i="1" dirty="0">
                <a:solidFill>
                  <a:schemeClr val="tx2"/>
                </a:solidFill>
              </a:rPr>
              <a:t>".</a:t>
            </a:r>
            <a:r>
              <a:rPr lang="en-US" sz="1400" b="1" i="1" dirty="0"/>
              <a:t> amr-review.org. Retrieved  May 20 , 2016</a:t>
            </a:r>
            <a:endParaRPr lang="ar-EG" sz="1400" b="1" i="1" dirty="0"/>
          </a:p>
        </p:txBody>
      </p:sp>
    </p:spTree>
    <p:extLst>
      <p:ext uri="{BB962C8B-B14F-4D97-AF65-F5344CB8AC3E}">
        <p14:creationId xmlns:p14="http://schemas.microsoft.com/office/powerpoint/2010/main" val="391557448"/>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b="1" u="sng" dirty="0">
                <a:solidFill>
                  <a:srgbClr val="002060"/>
                </a:solidFill>
              </a:rPr>
              <a:t>Aim of the work</a:t>
            </a:r>
            <a:r>
              <a:rPr lang="en-US" dirty="0"/>
              <a:t/>
            </a:r>
            <a:br>
              <a:rPr lang="en-US" dirty="0"/>
            </a:br>
            <a:endParaRPr lang="ar-EG" dirty="0"/>
          </a:p>
        </p:txBody>
      </p:sp>
      <p:sp>
        <p:nvSpPr>
          <p:cNvPr id="3" name="عنصر نائب للمحتوى 2"/>
          <p:cNvSpPr>
            <a:spLocks noGrp="1"/>
          </p:cNvSpPr>
          <p:nvPr>
            <p:ph idx="1"/>
          </p:nvPr>
        </p:nvSpPr>
        <p:spPr>
          <a:xfrm>
            <a:off x="1043608" y="1905000"/>
            <a:ext cx="7932712" cy="4221163"/>
          </a:xfrm>
        </p:spPr>
        <p:txBody>
          <a:bodyPr>
            <a:normAutofit/>
          </a:bodyPr>
          <a:lstStyle/>
          <a:p>
            <a:pPr algn="l"/>
            <a:endParaRPr lang="en-US" sz="2800" b="1" dirty="0"/>
          </a:p>
          <a:p>
            <a:pPr algn="l" rtl="0"/>
            <a:r>
              <a:rPr lang="en-US" sz="2800" b="1" dirty="0">
                <a:solidFill>
                  <a:schemeClr val="tx1"/>
                </a:solidFill>
              </a:rPr>
              <a:t>The objective of this study is to compare the outcomes of using  preoperative single  prophylactic antibiotic dose versus no prophylaxis in simple clean operative procedures in pediatrics .</a:t>
            </a:r>
            <a:endParaRPr lang="ar-EG"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83343"/>
            <a:ext cx="1524000" cy="1401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83343"/>
            <a:ext cx="1524000" cy="1401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6095006"/>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731837"/>
            <a:ext cx="8229600" cy="1143000"/>
          </a:xfrm>
        </p:spPr>
        <p:txBody>
          <a:bodyPr>
            <a:normAutofit fontScale="90000"/>
          </a:bodyPr>
          <a:lstStyle/>
          <a:p>
            <a:pPr algn="ctr"/>
            <a:r>
              <a:rPr lang="en-US" b="1" u="sng" dirty="0">
                <a:solidFill>
                  <a:srgbClr val="002060"/>
                </a:solidFill>
              </a:rPr>
              <a:t>Patients and methods</a:t>
            </a:r>
            <a:r>
              <a:rPr lang="en-US" dirty="0"/>
              <a:t/>
            </a:r>
            <a:br>
              <a:rPr lang="en-US" dirty="0"/>
            </a:br>
            <a:endParaRPr lang="ar-EG" dirty="0"/>
          </a:p>
        </p:txBody>
      </p:sp>
      <p:sp>
        <p:nvSpPr>
          <p:cNvPr id="3" name="عنصر نائب للمحتوى 2"/>
          <p:cNvSpPr>
            <a:spLocks noGrp="1"/>
          </p:cNvSpPr>
          <p:nvPr>
            <p:ph idx="1"/>
          </p:nvPr>
        </p:nvSpPr>
        <p:spPr>
          <a:xfrm>
            <a:off x="395536" y="1600200"/>
            <a:ext cx="8640960" cy="4525963"/>
          </a:xfrm>
        </p:spPr>
        <p:txBody>
          <a:bodyPr>
            <a:normAutofit fontScale="92500" lnSpcReduction="20000"/>
          </a:bodyPr>
          <a:lstStyle/>
          <a:p>
            <a:pPr algn="l" rtl="0">
              <a:buFont typeface="Wingdings" panose="05000000000000000000" pitchFamily="2" charset="2"/>
              <a:buChar char="Ø"/>
            </a:pPr>
            <a:endParaRPr lang="en-US" b="1" dirty="0">
              <a:solidFill>
                <a:schemeClr val="tx1"/>
              </a:solidFill>
              <a:cs typeface="+mj-cs"/>
            </a:endParaRPr>
          </a:p>
          <a:p>
            <a:pPr algn="l" rtl="0">
              <a:buFont typeface="Wingdings" panose="05000000000000000000" pitchFamily="2" charset="2"/>
              <a:buChar char="Ø"/>
            </a:pPr>
            <a:r>
              <a:rPr lang="en-US" b="1" dirty="0">
                <a:solidFill>
                  <a:schemeClr val="tx1"/>
                </a:solidFill>
                <a:cs typeface="+mj-cs"/>
              </a:rPr>
              <a:t>This study was conducted in the pediatric surgery unit,Sohag University Hospital from January 2017 to august 2017.</a:t>
            </a:r>
          </a:p>
          <a:p>
            <a:pPr marL="0" indent="0" algn="l" rtl="0">
              <a:buNone/>
            </a:pPr>
            <a:endParaRPr lang="en-US" b="1" dirty="0">
              <a:solidFill>
                <a:schemeClr val="tx1"/>
              </a:solidFill>
              <a:cs typeface="+mj-cs"/>
            </a:endParaRPr>
          </a:p>
          <a:p>
            <a:pPr algn="l" rtl="0">
              <a:buFont typeface="Wingdings" panose="05000000000000000000" pitchFamily="2" charset="2"/>
              <a:buChar char="Ø"/>
            </a:pPr>
            <a:r>
              <a:rPr lang="en-US" b="1" dirty="0">
                <a:solidFill>
                  <a:schemeClr val="tx1"/>
                </a:solidFill>
                <a:cs typeface="+mj-cs"/>
              </a:rPr>
              <a:t>One  hundred and twenty </a:t>
            </a:r>
            <a:r>
              <a:rPr lang="en-US" b="1" u="sng" dirty="0">
                <a:solidFill>
                  <a:srgbClr val="C00000"/>
                </a:solidFill>
                <a:cs typeface="+mj-cs"/>
              </a:rPr>
              <a:t>(120) patients</a:t>
            </a:r>
            <a:r>
              <a:rPr lang="en-US" b="1" dirty="0">
                <a:solidFill>
                  <a:srgbClr val="C00000"/>
                </a:solidFill>
                <a:cs typeface="+mj-cs"/>
              </a:rPr>
              <a:t> </a:t>
            </a:r>
            <a:r>
              <a:rPr lang="en-US" b="1" dirty="0">
                <a:solidFill>
                  <a:schemeClr val="tx1"/>
                </a:solidFill>
                <a:cs typeface="+mj-cs"/>
              </a:rPr>
              <a:t>who undergone simple clean procedures such as hernia, </a:t>
            </a:r>
            <a:r>
              <a:rPr lang="en-US" b="1" dirty="0">
                <a:solidFill>
                  <a:schemeClr val="tx1"/>
                </a:solidFill>
              </a:rPr>
              <a:t>Hydrocele ,</a:t>
            </a:r>
            <a:r>
              <a:rPr lang="en-US" b="1" dirty="0">
                <a:solidFill>
                  <a:schemeClr val="tx1"/>
                </a:solidFill>
                <a:cs typeface="+mj-cs"/>
              </a:rPr>
              <a:t>undescended testis ,tongue tie ,circumcision  and lipoma were included in this study.</a:t>
            </a:r>
          </a:p>
          <a:p>
            <a:pPr algn="l" rtl="0">
              <a:buFont typeface="Wingdings" panose="05000000000000000000" pitchFamily="2" charset="2"/>
              <a:buChar char="Ø"/>
            </a:pPr>
            <a:r>
              <a:rPr lang="en-US" b="1" dirty="0">
                <a:solidFill>
                  <a:schemeClr val="tx1"/>
                </a:solidFill>
                <a:cs typeface="+mj-cs"/>
              </a:rPr>
              <a:t>In all patients subcutaneous layer was closed by single interrupted </a:t>
            </a:r>
            <a:r>
              <a:rPr lang="en-US" b="1" dirty="0" err="1">
                <a:solidFill>
                  <a:schemeClr val="tx1"/>
                </a:solidFill>
                <a:cs typeface="+mj-cs"/>
              </a:rPr>
              <a:t>vicryl</a:t>
            </a:r>
            <a:r>
              <a:rPr lang="en-US" b="1" dirty="0">
                <a:solidFill>
                  <a:schemeClr val="tx1"/>
                </a:solidFill>
                <a:cs typeface="+mj-cs"/>
              </a:rPr>
              <a:t> (4/0) sutures.</a:t>
            </a:r>
          </a:p>
          <a:p>
            <a:pPr algn="l" rtl="0">
              <a:buFont typeface="Wingdings" panose="05000000000000000000" pitchFamily="2" charset="2"/>
              <a:buChar char="Ø"/>
            </a:pPr>
            <a:r>
              <a:rPr lang="en-US" b="1" dirty="0">
                <a:solidFill>
                  <a:schemeClr val="tx1"/>
                </a:solidFill>
                <a:cs typeface="+mj-cs"/>
              </a:rPr>
              <a:t>Skin closure was done by  continuous subcuticular 4/0 sutures.</a:t>
            </a:r>
          </a:p>
          <a:p>
            <a:pPr algn="l" rtl="0">
              <a:buFont typeface="Wingdings" panose="05000000000000000000" pitchFamily="2" charset="2"/>
              <a:buChar char="Ø"/>
            </a:pPr>
            <a:r>
              <a:rPr lang="en-US" b="1" dirty="0">
                <a:solidFill>
                  <a:schemeClr val="tx1"/>
                </a:solidFill>
                <a:cs typeface="+mj-cs"/>
              </a:rPr>
              <a:t> Tongue tie was done by bipolar diathermy with no stitching of any case</a:t>
            </a:r>
          </a:p>
          <a:p>
            <a:pPr marL="0" indent="0" algn="l" rtl="0">
              <a:buNone/>
            </a:pPr>
            <a:endParaRPr lang="en-US" b="1" dirty="0">
              <a:solidFill>
                <a:schemeClr val="tx1"/>
              </a:solidFill>
              <a:cs typeface="+mj-cs"/>
            </a:endParaRPr>
          </a:p>
          <a:p>
            <a:pPr algn="l" rtl="0">
              <a:buFont typeface="Wingdings" panose="05000000000000000000" pitchFamily="2" charset="2"/>
              <a:buChar char="Ø"/>
            </a:pPr>
            <a:r>
              <a:rPr lang="en-US" b="1" i="1" u="sng" dirty="0">
                <a:solidFill>
                  <a:srgbClr val="C00000"/>
                </a:solidFill>
                <a:cs typeface="+mj-cs"/>
              </a:rPr>
              <a:t>Exclusion criteria</a:t>
            </a:r>
            <a:r>
              <a:rPr lang="en-US" b="1" u="sng" dirty="0">
                <a:solidFill>
                  <a:srgbClr val="C00000"/>
                </a:solidFill>
                <a:cs typeface="+mj-cs"/>
              </a:rPr>
              <a:t>:</a:t>
            </a:r>
          </a:p>
          <a:p>
            <a:pPr marL="0" indent="0" algn="l" rtl="0">
              <a:buNone/>
            </a:pPr>
            <a:r>
              <a:rPr lang="en-US" b="1" dirty="0">
                <a:solidFill>
                  <a:schemeClr val="tx1"/>
                </a:solidFill>
                <a:cs typeface="+mj-cs"/>
              </a:rPr>
              <a:t> patients with immunodeficiency, diabetes, rheumatic heart, and autoimmune diseases were excluded  from this study.</a:t>
            </a:r>
          </a:p>
          <a:p>
            <a:pPr algn="l" rtl="0">
              <a:buFont typeface="Wingdings" panose="05000000000000000000" pitchFamily="2" charset="2"/>
              <a:buChar char="Ø"/>
            </a:pPr>
            <a:endParaRPr lang="ar-EG"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237" y="121621"/>
            <a:ext cx="1524000" cy="129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21621"/>
            <a:ext cx="1524000" cy="129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7619543"/>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624110"/>
            <a:ext cx="6266656" cy="1280890"/>
          </a:xfrm>
        </p:spPr>
        <p:txBody>
          <a:bodyPr/>
          <a:lstStyle/>
          <a:p>
            <a:pPr algn="ctr"/>
            <a:r>
              <a:rPr lang="en-US" b="1" u="sng" dirty="0">
                <a:solidFill>
                  <a:srgbClr val="002060"/>
                </a:solidFill>
              </a:rPr>
              <a:t>Patients and methods</a:t>
            </a:r>
            <a:endParaRPr lang="ar-EG" u="sng" dirty="0">
              <a:solidFill>
                <a:srgbClr val="002060"/>
              </a:solidFill>
            </a:endParaRPr>
          </a:p>
        </p:txBody>
      </p:sp>
      <p:sp>
        <p:nvSpPr>
          <p:cNvPr id="3" name="عنصر نائب للمحتوى 2"/>
          <p:cNvSpPr>
            <a:spLocks noGrp="1"/>
          </p:cNvSpPr>
          <p:nvPr>
            <p:ph idx="1"/>
          </p:nvPr>
        </p:nvSpPr>
        <p:spPr>
          <a:xfrm>
            <a:off x="539552" y="1484784"/>
            <a:ext cx="8147248" cy="5040560"/>
          </a:xfrm>
        </p:spPr>
        <p:txBody>
          <a:bodyPr>
            <a:normAutofit lnSpcReduction="10000"/>
          </a:bodyPr>
          <a:lstStyle/>
          <a:p>
            <a:pPr algn="l" rtl="0"/>
            <a:r>
              <a:rPr lang="en-US" b="1" dirty="0">
                <a:solidFill>
                  <a:schemeClr val="tx1"/>
                </a:solidFill>
              </a:rPr>
              <a:t>Patients were empirically divided into two  groups </a:t>
            </a:r>
            <a:r>
              <a:rPr lang="en-US" b="1" dirty="0">
                <a:solidFill>
                  <a:srgbClr val="C00000"/>
                </a:solidFill>
              </a:rPr>
              <a:t>(Group A and Group B).</a:t>
            </a:r>
          </a:p>
          <a:p>
            <a:pPr marL="0" indent="0" algn="l" rtl="0">
              <a:buNone/>
            </a:pPr>
            <a:r>
              <a:rPr lang="en-US" b="1" dirty="0">
                <a:solidFill>
                  <a:schemeClr val="tx1"/>
                </a:solidFill>
              </a:rPr>
              <a:t> </a:t>
            </a:r>
          </a:p>
          <a:p>
            <a:pPr algn="l" rtl="0"/>
            <a:r>
              <a:rPr lang="en-US" b="1" dirty="0">
                <a:solidFill>
                  <a:schemeClr val="tx1"/>
                </a:solidFill>
              </a:rPr>
              <a:t>The patients of </a:t>
            </a:r>
            <a:r>
              <a:rPr lang="en-US" b="1" dirty="0">
                <a:solidFill>
                  <a:srgbClr val="C00000"/>
                </a:solidFill>
              </a:rPr>
              <a:t>Group A</a:t>
            </a:r>
            <a:r>
              <a:rPr lang="en-US" b="1" dirty="0">
                <a:solidFill>
                  <a:schemeClr val="tx1"/>
                </a:solidFill>
              </a:rPr>
              <a:t>( 45 patients) were given single intravenous dose of ampicillin </a:t>
            </a:r>
            <a:r>
              <a:rPr lang="en-US" b="1" dirty="0" err="1">
                <a:solidFill>
                  <a:schemeClr val="tx1"/>
                </a:solidFill>
              </a:rPr>
              <a:t>clavulenic</a:t>
            </a:r>
            <a:r>
              <a:rPr lang="en-US" b="1" dirty="0">
                <a:solidFill>
                  <a:schemeClr val="tx1"/>
                </a:solidFill>
              </a:rPr>
              <a:t> acid in dosage 50-100mg/kg 30 minutes before incision . </a:t>
            </a:r>
          </a:p>
          <a:p>
            <a:pPr algn="l" rtl="0"/>
            <a:endParaRPr lang="en-US" b="1" dirty="0">
              <a:solidFill>
                <a:schemeClr val="tx1"/>
              </a:solidFill>
            </a:endParaRPr>
          </a:p>
          <a:p>
            <a:pPr algn="l" rtl="0"/>
            <a:r>
              <a:rPr lang="en-US" b="1" dirty="0">
                <a:solidFill>
                  <a:schemeClr val="tx1"/>
                </a:solidFill>
              </a:rPr>
              <a:t>The patients of </a:t>
            </a:r>
            <a:r>
              <a:rPr lang="en-US" b="1" dirty="0">
                <a:solidFill>
                  <a:srgbClr val="C00000"/>
                </a:solidFill>
              </a:rPr>
              <a:t>Group B</a:t>
            </a:r>
            <a:r>
              <a:rPr lang="en-US" b="1" dirty="0">
                <a:solidFill>
                  <a:schemeClr val="tx1"/>
                </a:solidFill>
              </a:rPr>
              <a:t>( 75 patients) were not given any perioperative antibiotic. </a:t>
            </a:r>
          </a:p>
          <a:p>
            <a:pPr algn="l" rtl="0"/>
            <a:r>
              <a:rPr lang="en-US" b="1" dirty="0">
                <a:solidFill>
                  <a:schemeClr val="tx1"/>
                </a:solidFill>
              </a:rPr>
              <a:t>Surgery in both groups was done under complete aseptic precautions </a:t>
            </a:r>
          </a:p>
          <a:p>
            <a:pPr algn="l" rtl="0"/>
            <a:r>
              <a:rPr lang="en-US" b="1" dirty="0">
                <a:solidFill>
                  <a:schemeClr val="tx1"/>
                </a:solidFill>
              </a:rPr>
              <a:t>All patients were discharged with OR dressing with first dressing on 3</a:t>
            </a:r>
            <a:r>
              <a:rPr lang="en-US" b="1" baseline="30000" dirty="0">
                <a:solidFill>
                  <a:schemeClr val="tx1"/>
                </a:solidFill>
              </a:rPr>
              <a:t>rd</a:t>
            </a:r>
            <a:r>
              <a:rPr lang="en-US" b="1" dirty="0">
                <a:solidFill>
                  <a:schemeClr val="tx1"/>
                </a:solidFill>
              </a:rPr>
              <a:t> day.</a:t>
            </a:r>
          </a:p>
          <a:p>
            <a:pPr algn="l" rtl="0"/>
            <a:r>
              <a:rPr lang="en-US" b="1" dirty="0">
                <a:solidFill>
                  <a:schemeClr val="tx1"/>
                </a:solidFill>
              </a:rPr>
              <a:t>All the patients of both groups were evaluated on 3</a:t>
            </a:r>
            <a:r>
              <a:rPr lang="en-US" b="1" baseline="30000" dirty="0">
                <a:solidFill>
                  <a:schemeClr val="tx1"/>
                </a:solidFill>
              </a:rPr>
              <a:t>rd</a:t>
            </a:r>
            <a:r>
              <a:rPr lang="en-US" b="1" dirty="0">
                <a:solidFill>
                  <a:schemeClr val="tx1"/>
                </a:solidFill>
              </a:rPr>
              <a:t> , 6</a:t>
            </a:r>
            <a:r>
              <a:rPr lang="en-US" b="1" baseline="30000" dirty="0">
                <a:solidFill>
                  <a:schemeClr val="tx1"/>
                </a:solidFill>
              </a:rPr>
              <a:t>th</a:t>
            </a:r>
            <a:r>
              <a:rPr lang="en-US" b="1" dirty="0">
                <a:solidFill>
                  <a:schemeClr val="tx1"/>
                </a:solidFill>
              </a:rPr>
              <a:t>  and 10</a:t>
            </a:r>
            <a:r>
              <a:rPr lang="en-US" b="1" baseline="30000" dirty="0">
                <a:solidFill>
                  <a:schemeClr val="tx1"/>
                </a:solidFill>
              </a:rPr>
              <a:t>th</a:t>
            </a:r>
            <a:r>
              <a:rPr lang="en-US" b="1" dirty="0">
                <a:solidFill>
                  <a:schemeClr val="tx1"/>
                </a:solidFill>
              </a:rPr>
              <a:t>  postoperative day for examination of wound.</a:t>
            </a:r>
            <a:endParaRPr lang="en-US" dirty="0">
              <a:solidFill>
                <a:schemeClr val="tx1"/>
              </a:solidFill>
            </a:endParaRPr>
          </a:p>
          <a:p>
            <a:pPr algn="l" rtl="0"/>
            <a:endParaRPr lang="ar-EG"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9947" y="92801"/>
            <a:ext cx="1226549" cy="126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92801"/>
            <a:ext cx="1368152" cy="126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2525668"/>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pic>
        <p:nvPicPr>
          <p:cNvPr id="5" name="صورة 4"/>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8951664" cy="6857999"/>
          </a:xfrm>
          <a:prstGeom prst="rect">
            <a:avLst/>
          </a:prstGeom>
          <a:noFill/>
        </p:spPr>
      </p:pic>
      <p:sp>
        <p:nvSpPr>
          <p:cNvPr id="3" name="عنصر نائب للمحتوى 2"/>
          <p:cNvSpPr>
            <a:spLocks noGrp="1"/>
          </p:cNvSpPr>
          <p:nvPr>
            <p:ph idx="1"/>
          </p:nvPr>
        </p:nvSpPr>
        <p:spPr/>
        <p:txBody>
          <a:bodyPr/>
          <a:lstStyle/>
          <a:p>
            <a:endParaRPr lang="ar-EG" dirty="0"/>
          </a:p>
        </p:txBody>
      </p:sp>
    </p:spTree>
    <p:extLst>
      <p:ext uri="{BB962C8B-B14F-4D97-AF65-F5344CB8AC3E}">
        <p14:creationId xmlns:p14="http://schemas.microsoft.com/office/powerpoint/2010/main" val="3838990104"/>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b="1" u="sng" dirty="0">
                <a:solidFill>
                  <a:srgbClr val="002060"/>
                </a:solidFill>
              </a:rPr>
              <a:t>Results </a:t>
            </a:r>
            <a:r>
              <a:rPr lang="en-US" dirty="0"/>
              <a:t/>
            </a:r>
            <a:br>
              <a:rPr lang="en-US" dirty="0"/>
            </a:br>
            <a:endParaRPr lang="ar-EG" dirty="0"/>
          </a:p>
        </p:txBody>
      </p:sp>
      <p:sp>
        <p:nvSpPr>
          <p:cNvPr id="3" name="عنصر نائب للمحتوى 2"/>
          <p:cNvSpPr>
            <a:spLocks noGrp="1"/>
          </p:cNvSpPr>
          <p:nvPr>
            <p:ph idx="1"/>
          </p:nvPr>
        </p:nvSpPr>
        <p:spPr>
          <a:xfrm>
            <a:off x="251520" y="1308358"/>
            <a:ext cx="8784976" cy="2336665"/>
          </a:xfrm>
        </p:spPr>
        <p:txBody>
          <a:bodyPr>
            <a:noAutofit/>
          </a:bodyPr>
          <a:lstStyle/>
          <a:p>
            <a:pPr algn="l" rtl="0"/>
            <a:r>
              <a:rPr lang="en-US" sz="2000" b="1" dirty="0">
                <a:solidFill>
                  <a:schemeClr val="tx1"/>
                </a:solidFill>
              </a:rPr>
              <a:t>In </a:t>
            </a:r>
            <a:r>
              <a:rPr lang="en-US" sz="2000" b="1" dirty="0">
                <a:solidFill>
                  <a:srgbClr val="C00000"/>
                </a:solidFill>
              </a:rPr>
              <a:t>Group A</a:t>
            </a:r>
            <a:r>
              <a:rPr lang="en-US" sz="2000" b="1" dirty="0">
                <a:solidFill>
                  <a:schemeClr val="tx1"/>
                </a:solidFill>
              </a:rPr>
              <a:t> one patient (2.2%) developed </a:t>
            </a:r>
            <a:r>
              <a:rPr lang="en-US" sz="2000" b="1" dirty="0" smtClean="0">
                <a:solidFill>
                  <a:schemeClr val="tx1"/>
                </a:solidFill>
              </a:rPr>
              <a:t> postoperative  </a:t>
            </a:r>
            <a:r>
              <a:rPr lang="en-US" sz="2000" b="1" dirty="0" err="1" smtClean="0">
                <a:solidFill>
                  <a:schemeClr val="tx1"/>
                </a:solidFill>
              </a:rPr>
              <a:t>seroma</a:t>
            </a:r>
            <a:r>
              <a:rPr lang="en-US" sz="2000" b="1" dirty="0" smtClean="0">
                <a:solidFill>
                  <a:schemeClr val="tx1"/>
                </a:solidFill>
              </a:rPr>
              <a:t> </a:t>
            </a:r>
            <a:r>
              <a:rPr lang="en-US" sz="2000" b="1" dirty="0">
                <a:solidFill>
                  <a:schemeClr val="tx1"/>
                </a:solidFill>
              </a:rPr>
              <a:t>that appeared on 3</a:t>
            </a:r>
            <a:r>
              <a:rPr lang="en-US" sz="2000" b="1" baseline="30000" dirty="0">
                <a:solidFill>
                  <a:schemeClr val="tx1"/>
                </a:solidFill>
              </a:rPr>
              <a:t>rd</a:t>
            </a:r>
            <a:r>
              <a:rPr lang="en-US" sz="2000" b="1" dirty="0">
                <a:solidFill>
                  <a:schemeClr val="tx1"/>
                </a:solidFill>
              </a:rPr>
              <a:t> day with pus discharge appeared on 6</a:t>
            </a:r>
            <a:r>
              <a:rPr lang="en-US" sz="2000" b="1" baseline="30000" dirty="0">
                <a:solidFill>
                  <a:schemeClr val="tx1"/>
                </a:solidFill>
              </a:rPr>
              <a:t>th</a:t>
            </a:r>
            <a:r>
              <a:rPr lang="en-US" sz="2000" b="1" dirty="0">
                <a:solidFill>
                  <a:schemeClr val="tx1"/>
                </a:solidFill>
              </a:rPr>
              <a:t> day, drainage was done on 6</a:t>
            </a:r>
            <a:r>
              <a:rPr lang="en-US" sz="2000" b="1" baseline="30000" dirty="0">
                <a:solidFill>
                  <a:schemeClr val="tx1"/>
                </a:solidFill>
              </a:rPr>
              <a:t>th</a:t>
            </a:r>
            <a:r>
              <a:rPr lang="en-US" sz="2000" b="1" dirty="0">
                <a:solidFill>
                  <a:schemeClr val="tx1"/>
                </a:solidFill>
              </a:rPr>
              <a:t> day with repeated dressing (twice daily) </a:t>
            </a:r>
            <a:r>
              <a:rPr lang="en-US" sz="2000" b="1" dirty="0">
                <a:solidFill>
                  <a:schemeClr val="tx1"/>
                </a:solidFill>
              </a:rPr>
              <a:t>after culture and sensitivity </a:t>
            </a:r>
            <a:r>
              <a:rPr lang="en-US" sz="2000" b="1" dirty="0" smtClean="0">
                <a:solidFill>
                  <a:schemeClr val="tx1"/>
                </a:solidFill>
              </a:rPr>
              <a:t>till </a:t>
            </a:r>
            <a:r>
              <a:rPr lang="en-US" sz="2000" b="1" dirty="0">
                <a:solidFill>
                  <a:schemeClr val="tx1"/>
                </a:solidFill>
              </a:rPr>
              <a:t>complete healing on 12</a:t>
            </a:r>
            <a:r>
              <a:rPr lang="en-US" sz="2000" b="1" baseline="30000" dirty="0">
                <a:solidFill>
                  <a:schemeClr val="tx1"/>
                </a:solidFill>
              </a:rPr>
              <a:t>th</a:t>
            </a:r>
            <a:r>
              <a:rPr lang="en-US" sz="2000" b="1" dirty="0">
                <a:solidFill>
                  <a:schemeClr val="tx1"/>
                </a:solidFill>
              </a:rPr>
              <a:t> </a:t>
            </a:r>
            <a:r>
              <a:rPr lang="en-US" sz="2000" b="1" dirty="0" smtClean="0">
                <a:solidFill>
                  <a:schemeClr val="tx1"/>
                </a:solidFill>
              </a:rPr>
              <a:t>day.</a:t>
            </a:r>
          </a:p>
          <a:p>
            <a:pPr algn="l" rtl="0"/>
            <a:r>
              <a:rPr lang="en-US" sz="2000" b="1" dirty="0" smtClean="0">
                <a:solidFill>
                  <a:schemeClr val="tx1"/>
                </a:solidFill>
              </a:rPr>
              <a:t>In </a:t>
            </a:r>
            <a:r>
              <a:rPr lang="en-US" sz="2000" b="1" dirty="0">
                <a:solidFill>
                  <a:srgbClr val="C00000"/>
                </a:solidFill>
              </a:rPr>
              <a:t>Group B</a:t>
            </a:r>
            <a:r>
              <a:rPr lang="en-US" sz="2000" b="1" dirty="0">
                <a:solidFill>
                  <a:schemeClr val="tx1"/>
                </a:solidFill>
              </a:rPr>
              <a:t> two patients (2.66%) developed </a:t>
            </a:r>
            <a:r>
              <a:rPr lang="en-US" sz="2000" b="1" dirty="0" smtClean="0">
                <a:solidFill>
                  <a:schemeClr val="tx1"/>
                </a:solidFill>
              </a:rPr>
              <a:t> postoperative </a:t>
            </a:r>
            <a:r>
              <a:rPr lang="en-US" sz="2000" b="1" dirty="0">
                <a:solidFill>
                  <a:schemeClr val="tx1"/>
                </a:solidFill>
              </a:rPr>
              <a:t>wound infection which need repeated dressing and antibiotic coverage according to culture and sensitivity</a:t>
            </a:r>
            <a:r>
              <a:rPr lang="en-US" sz="2000" b="1" dirty="0" smtClean="0">
                <a:solidFill>
                  <a:schemeClr val="tx1"/>
                </a:solidFill>
              </a:rPr>
              <a:t>.</a:t>
            </a:r>
            <a:endParaRPr lang="en-US" sz="2000" b="1" dirty="0">
              <a:solidFill>
                <a:schemeClr val="tx1"/>
              </a:solidFill>
            </a:endParaRPr>
          </a:p>
          <a:p>
            <a:pPr algn="l" rtl="0"/>
            <a:r>
              <a:rPr lang="en-US" sz="2000" b="1" dirty="0">
                <a:solidFill>
                  <a:schemeClr val="tx1"/>
                </a:solidFill>
              </a:rPr>
              <a:t>T</a:t>
            </a:r>
            <a:r>
              <a:rPr lang="en-US" sz="2000" b="1" dirty="0" smtClean="0">
                <a:solidFill>
                  <a:schemeClr val="tx1"/>
                </a:solidFill>
              </a:rPr>
              <a:t>here </a:t>
            </a:r>
            <a:r>
              <a:rPr lang="en-US" sz="2000" b="1" dirty="0">
                <a:solidFill>
                  <a:schemeClr val="tx1"/>
                </a:solidFill>
              </a:rPr>
              <a:t>is insignificant difference between the two groups</a:t>
            </a:r>
            <a:endParaRPr lang="en-US" sz="2000" dirty="0">
              <a:solidFill>
                <a:schemeClr val="tx1"/>
              </a:solidFill>
            </a:endParaRPr>
          </a:p>
          <a:p>
            <a:pPr algn="l" rtl="0"/>
            <a:endParaRPr lang="en-US" sz="24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4516" y="63671"/>
            <a:ext cx="1524000" cy="1244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63671"/>
            <a:ext cx="1524000" cy="1244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p:nvPr/>
        </p:nvPicPr>
        <p:blipFill>
          <a:blip r:embed="rId4">
            <a:extLst>
              <a:ext uri="{28A0092B-C50C-407E-A947-70E740481C1C}">
                <a14:useLocalDpi xmlns:a14="http://schemas.microsoft.com/office/drawing/2010/main" val="0"/>
              </a:ext>
            </a:extLst>
          </a:blip>
          <a:srcRect/>
          <a:stretch>
            <a:fillRect/>
          </a:stretch>
        </p:blipFill>
        <p:spPr bwMode="auto">
          <a:xfrm>
            <a:off x="179512" y="4149080"/>
            <a:ext cx="8964488" cy="2708919"/>
          </a:xfrm>
          <a:prstGeom prst="rect">
            <a:avLst/>
          </a:prstGeom>
          <a:noFill/>
        </p:spPr>
      </p:pic>
      <p:sp>
        <p:nvSpPr>
          <p:cNvPr id="8" name="مستطيل 7"/>
          <p:cNvSpPr/>
          <p:nvPr/>
        </p:nvSpPr>
        <p:spPr>
          <a:xfrm>
            <a:off x="5112532" y="3284984"/>
            <a:ext cx="3923964" cy="36004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2800" b="1" u="sng" dirty="0" smtClean="0">
              <a:solidFill>
                <a:srgbClr val="FF0000"/>
              </a:solidFill>
            </a:endParaRPr>
          </a:p>
          <a:p>
            <a:pPr algn="ctr"/>
            <a:r>
              <a:rPr lang="en-US" b="1" u="sng" dirty="0" smtClean="0">
                <a:solidFill>
                  <a:srgbClr val="FF0000"/>
                </a:solidFill>
              </a:rPr>
              <a:t>P </a:t>
            </a:r>
            <a:r>
              <a:rPr lang="en-US" b="1" u="sng" dirty="0">
                <a:solidFill>
                  <a:srgbClr val="FF0000"/>
                </a:solidFill>
              </a:rPr>
              <a:t>value = 0.880  (non significant)</a:t>
            </a:r>
            <a:r>
              <a:rPr lang="en-US" sz="2800" b="1" u="sng" dirty="0">
                <a:solidFill>
                  <a:srgbClr val="FF0000"/>
                </a:solidFill>
              </a:rPr>
              <a:t>.</a:t>
            </a:r>
            <a:endParaRPr lang="ar-EG" sz="2800" b="1" u="sng" dirty="0">
              <a:solidFill>
                <a:srgbClr val="FF0000"/>
              </a:solidFill>
            </a:endParaRPr>
          </a:p>
          <a:p>
            <a:pPr algn="ctr"/>
            <a:endParaRPr lang="ar-EG" sz="2800" u="sng" dirty="0">
              <a:solidFill>
                <a:srgbClr val="FF0000"/>
              </a:solidFill>
            </a:endParaRPr>
          </a:p>
        </p:txBody>
      </p:sp>
    </p:spTree>
    <p:extLst>
      <p:ext uri="{BB962C8B-B14F-4D97-AF65-F5344CB8AC3E}">
        <p14:creationId xmlns:p14="http://schemas.microsoft.com/office/powerpoint/2010/main" val="3026287350"/>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b="1" u="sng" dirty="0">
                <a:solidFill>
                  <a:srgbClr val="002060"/>
                </a:solidFill>
              </a:rPr>
              <a:t>Conclusion</a:t>
            </a:r>
            <a:r>
              <a:rPr lang="en-US" dirty="0"/>
              <a:t/>
            </a:r>
            <a:br>
              <a:rPr lang="en-US" dirty="0"/>
            </a:br>
            <a:endParaRPr lang="ar-EG" dirty="0"/>
          </a:p>
        </p:txBody>
      </p:sp>
      <p:sp>
        <p:nvSpPr>
          <p:cNvPr id="3" name="عنصر نائب للمحتوى 2"/>
          <p:cNvSpPr>
            <a:spLocks noGrp="1"/>
          </p:cNvSpPr>
          <p:nvPr>
            <p:ph idx="1"/>
          </p:nvPr>
        </p:nvSpPr>
        <p:spPr>
          <a:xfrm>
            <a:off x="683568" y="1905000"/>
            <a:ext cx="8148735" cy="4006222"/>
          </a:xfrm>
        </p:spPr>
        <p:txBody>
          <a:bodyPr/>
          <a:lstStyle/>
          <a:p>
            <a:pPr algn="l"/>
            <a:endParaRPr lang="en-US" b="1" dirty="0"/>
          </a:p>
          <a:p>
            <a:pPr marL="0" indent="0" algn="l">
              <a:buNone/>
            </a:pPr>
            <a:endParaRPr lang="en-US" b="1" dirty="0"/>
          </a:p>
          <a:p>
            <a:pPr algn="l" rtl="0"/>
            <a:r>
              <a:rPr lang="en-US" sz="3200" b="1" dirty="0">
                <a:solidFill>
                  <a:schemeClr val="tx1"/>
                </a:solidFill>
              </a:rPr>
              <a:t>Based on the result of this study, it may be concluded that the antibiotic prophylaxis is </a:t>
            </a:r>
            <a:r>
              <a:rPr lang="en-US" sz="3200" b="1" u="sng" dirty="0">
                <a:solidFill>
                  <a:srgbClr val="FF0000"/>
                </a:solidFill>
              </a:rPr>
              <a:t>not necessary </a:t>
            </a:r>
            <a:r>
              <a:rPr lang="en-US" sz="3200" b="1" dirty="0">
                <a:solidFill>
                  <a:schemeClr val="tx1"/>
                </a:solidFill>
              </a:rPr>
              <a:t>in simple clean surgery in pediatric age group.</a:t>
            </a:r>
          </a:p>
          <a:p>
            <a:endParaRPr lang="ar-EG"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114300"/>
            <a:ext cx="1524000" cy="1370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14300"/>
            <a:ext cx="1524000" cy="1370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9902306"/>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0003A44-F7D9-4607-8D20-51BBDE523BDA}"/>
              </a:ext>
            </a:extLst>
          </p:cNvPr>
          <p:cNvSpPr>
            <a:spLocks noGrp="1"/>
          </p:cNvSpPr>
          <p:nvPr>
            <p:ph type="title"/>
          </p:nvPr>
        </p:nvSpPr>
        <p:spPr/>
        <p:txBody>
          <a:bodyPr/>
          <a:lstStyle/>
          <a:p>
            <a:endParaRPr lang="ar-EG"/>
          </a:p>
        </p:txBody>
      </p:sp>
      <p:sp>
        <p:nvSpPr>
          <p:cNvPr id="3" name="عنصر نائب للمحتوى 2">
            <a:extLst>
              <a:ext uri="{FF2B5EF4-FFF2-40B4-BE49-F238E27FC236}">
                <a16:creationId xmlns="" xmlns:a16="http://schemas.microsoft.com/office/drawing/2014/main" id="{C3D10ECD-9B21-439E-83D8-A0A96488A1D0}"/>
              </a:ext>
            </a:extLst>
          </p:cNvPr>
          <p:cNvSpPr>
            <a:spLocks noGrp="1"/>
          </p:cNvSpPr>
          <p:nvPr>
            <p:ph idx="1"/>
          </p:nvPr>
        </p:nvSpPr>
        <p:spPr/>
        <p:txBody>
          <a:bodyPr>
            <a:normAutofit/>
          </a:bodyPr>
          <a:lstStyle/>
          <a:p>
            <a:pPr marL="0" indent="0" algn="ctr">
              <a:buNone/>
            </a:pPr>
            <a:endParaRPr lang="en-US" sz="6000" b="1">
              <a:solidFill>
                <a:srgbClr val="002060"/>
              </a:solidFill>
            </a:endParaRPr>
          </a:p>
          <a:p>
            <a:pPr marL="0" indent="0" algn="ctr">
              <a:buNone/>
            </a:pPr>
            <a:r>
              <a:rPr lang="en-US" sz="6000" b="1">
                <a:solidFill>
                  <a:srgbClr val="002060"/>
                </a:solidFill>
              </a:rPr>
              <a:t>Thank </a:t>
            </a:r>
            <a:r>
              <a:rPr lang="en-US" sz="6000" b="1" dirty="0">
                <a:solidFill>
                  <a:srgbClr val="002060"/>
                </a:solidFill>
              </a:rPr>
              <a:t>you</a:t>
            </a:r>
            <a:endParaRPr lang="ar-EG" sz="6000" b="1" dirty="0">
              <a:solidFill>
                <a:srgbClr val="002060"/>
              </a:solidFill>
            </a:endParaRPr>
          </a:p>
        </p:txBody>
      </p:sp>
    </p:spTree>
    <p:extLst>
      <p:ext uri="{BB962C8B-B14F-4D97-AF65-F5344CB8AC3E}">
        <p14:creationId xmlns:p14="http://schemas.microsoft.com/office/powerpoint/2010/main" val="415752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275</TotalTime>
  <Words>447</Words>
  <Application>Microsoft Office PowerPoint</Application>
  <PresentationFormat>عرض على الشاشة (3:4)‏</PresentationFormat>
  <Paragraphs>47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ربطة</vt:lpstr>
      <vt:lpstr>   Single prophylactic antibiotic dose versus no prophylaxis in simple clean operative procedures in pediatrics </vt:lpstr>
      <vt:lpstr>Introduction</vt:lpstr>
      <vt:lpstr>Aim of the work </vt:lpstr>
      <vt:lpstr>Patients and methods </vt:lpstr>
      <vt:lpstr>Patients and methods</vt:lpstr>
      <vt:lpstr>عرض تقديمي في PowerPoint</vt:lpstr>
      <vt:lpstr>Results  </vt:lpstr>
      <vt:lpstr>Conclusion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prophylactic antibiotic dose versus no prophylaxis in simple clean operative procedures in pediatrics  Abdelbaset A.Ahmed assistant lecturer of pediatric surgery   Sohag university, Egypt</dc:title>
  <dc:creator>HGH</dc:creator>
  <cp:lastModifiedBy>HGH</cp:lastModifiedBy>
  <cp:revision>41</cp:revision>
  <dcterms:created xsi:type="dcterms:W3CDTF">2017-11-27T20:35:33Z</dcterms:created>
  <dcterms:modified xsi:type="dcterms:W3CDTF">2017-12-03T22:17:43Z</dcterms:modified>
</cp:coreProperties>
</file>